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1828800"/>
            <a:ext cx="10543032" cy="1371600"/>
          </a:xfrm>
        </p:spPr>
        <p:txBody>
          <a:bodyPr/>
          <a:lstStyle/>
          <a:p>
            <a:r>
              <a:rPr b="1">
                <a:solidFill>
                  <a:srgbClr val="0B2545"/>
                </a:solidFill>
              </a:rPr>
              <a:t>Krebs cycle (TCA cycle)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3931920"/>
            <a:ext cx="10543032" cy="1463040"/>
          </a:xfrm>
        </p:spPr>
        <p:txBody>
          <a:bodyPr/>
          <a:lstStyle/>
          <a:p>
            <a:r>
              <a:t>Respiration in Plants · NEET Long-term A</a:t>
            </a:r>
          </a:p>
          <a:p>
            <a:r>
              <a:t>Vedvyas Mahadevan · Fri 2 Oct 2026</a:t>
            </a:r>
          </a:p>
        </p:txBody>
      </p:sp>
      <p:sp>
        <p:nvSpPr>
          <p:cNvPr id="4" name="Rectangle 3"/>
          <p:cNvSpPr/>
          <p:nvPr/>
        </p:nvSpPr>
        <p:spPr>
          <a:xfrm>
            <a:off x="4956048" y="3429000"/>
            <a:ext cx="2286000" cy="73152"/>
          </a:xfrm>
          <a:prstGeom prst="rect">
            <a:avLst/>
          </a:prstGeom>
          <a:solidFill>
            <a:srgbClr val="F26A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57200"/>
            <a:ext cx="10698480" cy="0"/>
          </a:xfrm>
        </p:spPr>
        <p:txBody>
          <a:bodyPr/>
          <a:lstStyle/>
          <a:p>
            <a:r>
              <a:rPr b="1">
                <a:solidFill>
                  <a:srgbClr val="0B2545"/>
                </a:solidFill>
              </a:rPr>
              <a:t>Where and why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554480"/>
            <a:ext cx="10698480" cy="4754880"/>
          </a:xfrm>
        </p:spPr>
        <p:txBody>
          <a:bodyPr/>
          <a:lstStyle/>
          <a:p>
            <a:pPr>
              <a:defRPr sz="2400"/>
            </a:pPr>
            <a:r>
              <a:t>Takes place in the matrix of the mitochondria (aerobic respiration).</a:t>
            </a:r>
          </a:p>
          <a:p>
            <a:pPr>
              <a:defRPr sz="2400"/>
            </a:pPr>
            <a:r>
              <a:t>Link reaction: pyruvate → acetyl CoA by pyruvate dehydrogenase; one CO₂ and one NADH + H⁺ per pyruvate.</a:t>
            </a:r>
          </a:p>
          <a:p>
            <a:pPr>
              <a:defRPr sz="2400"/>
            </a:pPr>
            <a:r>
              <a:t>Worked out by Hans Krebs — also called the citric acid cycle or tricarboxylic acid (TCA) cycle.</a:t>
            </a:r>
          </a:p>
          <a:p>
            <a:pPr>
              <a:defRPr sz="2400"/>
            </a:pPr>
            <a:r>
              <a:t>One glucose gives two pyruvates, so the cycle turns twice per glucose.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1463040" cy="54864"/>
          </a:xfrm>
          <a:prstGeom prst="rect">
            <a:avLst/>
          </a:prstGeom>
          <a:solidFill>
            <a:srgbClr val="F26A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57200"/>
            <a:ext cx="10698480" cy="0"/>
          </a:xfrm>
        </p:spPr>
        <p:txBody>
          <a:bodyPr/>
          <a:lstStyle/>
          <a:p>
            <a:r>
              <a:rPr b="1">
                <a:solidFill>
                  <a:srgbClr val="0B2545"/>
                </a:solidFill>
              </a:rPr>
              <a:t>The steps in short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554480"/>
            <a:ext cx="10698480" cy="4754880"/>
          </a:xfrm>
        </p:spPr>
        <p:txBody>
          <a:bodyPr/>
          <a:lstStyle/>
          <a:p>
            <a:pPr>
              <a:defRPr sz="2400"/>
            </a:pPr>
            <a:r>
              <a:t>Acetyl CoA (2C) + oxaloacetic acid (4C) + H₂O → citric acid (6C), by citrate synthase.</a:t>
            </a:r>
          </a:p>
          <a:p>
            <a:pPr>
              <a:defRPr sz="2400"/>
            </a:pPr>
            <a:r>
              <a:t>Citrate is isomerised to isocitrate.</a:t>
            </a:r>
          </a:p>
          <a:p>
            <a:pPr>
              <a:defRPr sz="2400"/>
            </a:pPr>
            <a:r>
              <a:t>Two decarboxylations: isocitrate → α-ketoglutaric acid (5C) → succinyl CoA (4C).</a:t>
            </a:r>
          </a:p>
          <a:p>
            <a:pPr>
              <a:defRPr sz="2400"/>
            </a:pPr>
            <a:r>
              <a:t>Succinyl CoA → succinic acid, making one GTP (substrate-level phosphorylation).</a:t>
            </a:r>
          </a:p>
          <a:p>
            <a:pPr>
              <a:defRPr sz="2400"/>
            </a:pPr>
            <a:r>
              <a:t>Succinate → fumarate → malate → oxaloacetic acid, ready for the next turn.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1463040" cy="54864"/>
          </a:xfrm>
          <a:prstGeom prst="rect">
            <a:avLst/>
          </a:prstGeom>
          <a:solidFill>
            <a:srgbClr val="F26A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57200"/>
            <a:ext cx="10698480" cy="0"/>
          </a:xfrm>
        </p:spPr>
        <p:txBody>
          <a:bodyPr/>
          <a:lstStyle/>
          <a:p>
            <a:r>
              <a:rPr b="1">
                <a:solidFill>
                  <a:srgbClr val="0B2545"/>
                </a:solidFill>
              </a:rPr>
              <a:t>What one turn gives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554480"/>
            <a:ext cx="10698480" cy="4754880"/>
          </a:xfrm>
        </p:spPr>
        <p:txBody>
          <a:bodyPr/>
          <a:lstStyle/>
          <a:p>
            <a:pPr>
              <a:defRPr sz="2400"/>
            </a:pPr>
            <a:r>
              <a:t>3 NADH + H⁺ — at isocitrate, α-ketoglutarate and malate.</a:t>
            </a:r>
          </a:p>
          <a:p>
            <a:pPr>
              <a:defRPr sz="2400"/>
            </a:pPr>
            <a:r>
              <a:t>1 FADH₂ — at succinate → fumarate (succinate dehydrogenase).</a:t>
            </a:r>
          </a:p>
          <a:p>
            <a:pPr>
              <a:defRPr sz="2400"/>
            </a:pPr>
            <a:r>
              <a:t>1 GTP, which gives 1 ATP in a coupled reaction.</a:t>
            </a:r>
          </a:p>
          <a:p>
            <a:pPr>
              <a:defRPr sz="2400"/>
            </a:pPr>
            <a:r>
              <a:t>2 CO₂ released per acetyl CoA.</a:t>
            </a:r>
          </a:p>
          <a:p>
            <a:pPr>
              <a:defRPr sz="2400"/>
            </a:pPr>
            <a:r>
              <a:t>NADH and FADH₂ go to the electron transport system to make ATP.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1463040" cy="54864"/>
          </a:xfrm>
          <a:prstGeom prst="rect">
            <a:avLst/>
          </a:prstGeom>
          <a:solidFill>
            <a:srgbClr val="F26A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57200"/>
            <a:ext cx="10698480" cy="0"/>
          </a:xfrm>
        </p:spPr>
        <p:txBody>
          <a:bodyPr/>
          <a:lstStyle/>
          <a:p>
            <a:r>
              <a:rPr b="1">
                <a:solidFill>
                  <a:srgbClr val="0B2545"/>
                </a:solidFill>
              </a:rPr>
              <a:t>NEET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554480"/>
            <a:ext cx="10698480" cy="4754880"/>
          </a:xfrm>
        </p:spPr>
        <p:txBody>
          <a:bodyPr/>
          <a:lstStyle/>
          <a:p>
            <a:pPr>
              <a:defRPr sz="2400"/>
            </a:pPr>
            <a:r>
              <a:t>The first product of the Krebs cycle is citric acid (6 carbons).</a:t>
            </a:r>
          </a:p>
          <a:p>
            <a:pPr>
              <a:defRPr sz="2400"/>
            </a:pPr>
            <a:r>
              <a:t>The 4-carbon acceptor that is regenerated is oxaloacetic acid.</a:t>
            </a:r>
          </a:p>
          <a:p>
            <a:pPr>
              <a:defRPr sz="2400"/>
            </a:pPr>
            <a:r>
              <a:t>CO₂ per glucose: 2 from the link reaction + 4 from two turns = 6.</a:t>
            </a:r>
          </a:p>
          <a:p>
            <a:pPr>
              <a:defRPr sz="2400"/>
            </a:pPr>
            <a:r>
              <a:t>Glycolysis happens in the cytoplasm; the Krebs cycle in the mitochondrial matrix.</a:t>
            </a:r>
          </a:p>
          <a:p>
            <a:pPr>
              <a:defRPr sz="2400"/>
            </a:pPr>
            <a:r>
              <a:t>Next class: electron transport system and oxidative phosphorylation.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1463040" cy="54864"/>
          </a:xfrm>
          <a:prstGeom prst="rect">
            <a:avLst/>
          </a:prstGeom>
          <a:solidFill>
            <a:srgbClr val="F26A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